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238" r:id="rId4"/>
    <p:sldId id="1239" r:id="rId5"/>
    <p:sldId id="1268" r:id="rId6"/>
    <p:sldId id="1266" r:id="rId7"/>
    <p:sldId id="1267" r:id="rId8"/>
    <p:sldId id="1248" r:id="rId9"/>
    <p:sldId id="1249" r:id="rId10"/>
    <p:sldId id="1250" r:id="rId11"/>
    <p:sldId id="1269" r:id="rId12"/>
    <p:sldId id="1251" r:id="rId13"/>
    <p:sldId id="1252" r:id="rId14"/>
    <p:sldId id="1270" r:id="rId15"/>
    <p:sldId id="1263" r:id="rId16"/>
    <p:sldId id="1264" r:id="rId17"/>
    <p:sldId id="1271" r:id="rId18"/>
    <p:sldId id="1272" r:id="rId19"/>
    <p:sldId id="1273" r:id="rId20"/>
    <p:sldId id="1274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006EC0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抛体运动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运动的合成与分解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918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渡河问题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小船参与的两个分运动及实际运动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）船相对于水的运动（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即船在静水中的运动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），它的方向与船头的指向相同；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）船随水漂流的运动，它的方向与水的运动方向平行，一般沿着河岸的方向；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）船的实际运动是水的运动和船相对于水的运动的合运动；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）利用正交分解法处理两个分运动：分解到沿河岸方向与垂直于河岸方向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两种特殊的渡河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/>
              <p:cNvGraphicFramePr>
                <a:graphicFrameLocks noGrp="1"/>
              </p:cNvGraphicFramePr>
              <p:nvPr/>
            </p:nvGraphicFramePr>
            <p:xfrm>
              <a:off x="360854" y="1412776"/>
              <a:ext cx="11353818" cy="32918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5634"/>
                    <a:gridCol w="5982272"/>
                    <a:gridCol w="4305912"/>
                  </a:tblGrid>
                  <a:tr h="115228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短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当船头垂直河岸时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渡河时间最短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最短时间为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𝐝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船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/>
              <p:cNvGraphicFramePr>
                <a:graphicFrameLocks noGrp="1"/>
              </p:cNvGraphicFramePr>
              <p:nvPr/>
            </p:nvGraphicFramePr>
            <p:xfrm>
              <a:off x="360854" y="1412776"/>
              <a:ext cx="11353818" cy="32918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5634"/>
                    <a:gridCol w="5982272"/>
                    <a:gridCol w="4305912"/>
                  </a:tblGrid>
                  <a:tr h="32918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短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25lk62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700808"/>
            <a:ext cx="2821305" cy="2371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334566" y="836712"/>
              <a:ext cx="11521280" cy="48965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9781"/>
                    <a:gridCol w="5838252"/>
                    <a:gridCol w="4953247"/>
                  </a:tblGrid>
                  <a:tr h="2532709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短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如果满足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渡河位移最短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6383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如果船头方向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与合速度方向垂直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渡河位移最短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𝒅</m:t>
                                  </m:r>
                                  <m:sSub>
                                    <m:sSubPr>
                                      <m:ctrlPr>
                                        <a:rPr 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kumimoji="0" lang="en-US" altLang="zh-CN" sz="24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 baseline="8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水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kumimoji="0" lang="en-US" altLang="zh-CN" sz="24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 baseline="-2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船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334566" y="836712"/>
              <a:ext cx="11521280" cy="48965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9781"/>
                    <a:gridCol w="5838252"/>
                    <a:gridCol w="4953247"/>
                  </a:tblGrid>
                  <a:tr h="2532709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短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如果满足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渡河位移最短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6347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188" marR="518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25lk62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042659"/>
            <a:ext cx="2757170" cy="2238375"/>
          </a:xfrm>
          <a:prstGeom prst="rect">
            <a:avLst/>
          </a:prstGeom>
        </p:spPr>
      </p:pic>
      <p:pic>
        <p:nvPicPr>
          <p:cNvPr id="6" name="25lk62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385010" y="3492480"/>
            <a:ext cx="3552825" cy="22428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896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5377" y="836712"/>
            <a:ext cx="1203325" cy="387350"/>
          </a:xfrm>
          <a:prstGeom prst="rect">
            <a:avLst/>
          </a:prstGeom>
        </p:spPr>
      </p:pic>
      <p:pic>
        <p:nvPicPr>
          <p:cNvPr id="6" name="24答案.eps" descr="id:21474896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377" y="4718395"/>
            <a:ext cx="840740" cy="29972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江苏淮安高中校协作体联考期中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）端午赛龙舟是中华民族的传统，若某龙舟在比赛前划向比赛点的途中要渡过宽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、两岸平直的河，龙舟在静水中划行的速率为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，河水的流速为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该龙舟以最短时间渡河通过的位移为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该龙舟渡河时船头垂直河岸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若水速突然变大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则渡河时间会变长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该龙舟渡河所用时间最短为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该龙舟不可能沿垂直河岸的航线抵达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54960" y="454508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32800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龙舟以最短时间渡河时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船速方向与河岸垂直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则最短时间为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船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此时沿河岸方向的位移为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48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则该龙舟过河的位移为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𝒅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若水速突然变大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则渡河时间不变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由于龙舟在静水中划行的速率大于水速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所以龙舟可以沿垂直河岸的航线抵达对岸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3280065"/>
              </a:xfrm>
              <a:blipFill rotWithShape="1">
                <a:blip r:embed="rId1"/>
                <a:stretch>
                  <a:fillRect l="-2" t="-9" r="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0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732" y="1134702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关联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问题特征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两物体由绳或杆相连，在运动过程中的实际速度通常不同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由于连接两物体的绳或杆是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不可伸长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的或杆是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不可压缩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的，所以两物体沿绳或杆方向的速度分量大小相等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解题原则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因为绳不能伸长、杆不能伸长或压缩，所以可以根据沿绳（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）方向的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分速度大小相等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进行求解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要点3.eps" descr="id:21474908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268944"/>
          <a:ext cx="11422984" cy="4968368"/>
        </p:xfrm>
        <a:graphic>
          <a:graphicData uri="http://schemas.openxmlformats.org/drawingml/2006/table">
            <a:tbl>
              <a:tblPr firstRow="1" firstCol="1" bandRow="1"/>
              <a:tblGrid>
                <a:gridCol w="701371"/>
                <a:gridCol w="5044390"/>
                <a:gridCol w="5677223"/>
              </a:tblGrid>
              <a:tr h="18725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75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接触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25lk627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2399902" y="1437839"/>
            <a:ext cx="2243973" cy="1621584"/>
          </a:xfrm>
          <a:prstGeom prst="rect">
            <a:avLst/>
          </a:prstGeom>
        </p:spPr>
      </p:pic>
      <p:pic>
        <p:nvPicPr>
          <p:cNvPr id="12" name="25lk62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648931" y="1340768"/>
            <a:ext cx="2263775" cy="1676400"/>
          </a:xfrm>
          <a:prstGeom prst="rect">
            <a:avLst/>
          </a:prstGeom>
        </p:spPr>
      </p:pic>
      <p:pic>
        <p:nvPicPr>
          <p:cNvPr id="13" name="25lk629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150289" y="3290492"/>
            <a:ext cx="2743200" cy="1491615"/>
          </a:xfrm>
          <a:prstGeom prst="rect">
            <a:avLst/>
          </a:prstGeom>
        </p:spPr>
      </p:pic>
      <p:pic>
        <p:nvPicPr>
          <p:cNvPr id="14" name="25lk63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615847" y="3258202"/>
            <a:ext cx="2251094" cy="1556196"/>
          </a:xfrm>
          <a:prstGeom prst="rect">
            <a:avLst/>
          </a:prstGeom>
        </p:spPr>
      </p:pic>
      <p:pic>
        <p:nvPicPr>
          <p:cNvPr id="16" name="25lk63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2620620" y="5013176"/>
            <a:ext cx="2023256" cy="1138376"/>
          </a:xfrm>
          <a:prstGeom prst="rect">
            <a:avLst/>
          </a:prstGeom>
        </p:spPr>
      </p:pic>
      <p:pic>
        <p:nvPicPr>
          <p:cNvPr id="21" name="25lk63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895407" y="5006426"/>
            <a:ext cx="1584176" cy="114512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解决关联速度问题的一般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lk633.jpg" descr="id:21474908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062758" y="1628800"/>
            <a:ext cx="8305800" cy="43878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3.eps" descr="id:2147489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424" y="908720"/>
            <a:ext cx="1203325" cy="387350"/>
          </a:xfrm>
          <a:prstGeom prst="rect">
            <a:avLst/>
          </a:prstGeom>
        </p:spPr>
      </p:pic>
      <p:pic>
        <p:nvPicPr>
          <p:cNvPr id="4" name="24答案.eps" descr="id:2147489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5906562"/>
            <a:ext cx="840740" cy="29972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2711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山东省滕州第一中学月考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）影视作品中的武林高手展示轻功时都是吊威亚（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如图所示，轨道车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通过细钢丝跨过滑轮拉着特技演员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上升，便可呈现出演员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飞檐走壁的效果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轨道车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沿水平地面以速度大小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m/s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向左匀速前进，某时刻连接轨道车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的钢丝与水平方向的夹角为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，连接特技演员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的钢丝竖直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.6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，则下列说法正确的是（　　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该时刻特技演员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所受钢丝的拉力等于其重力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该时刻特技演员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处于失重状态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该时刻特技演员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的速度大小为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该时刻特技演员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的速度大小为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m/s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70670" y="5733256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合运动一定是物体的实际运动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在运动的合成与分解时所作的平行四边形中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合运动是平行四边形的对角线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而分运动是对角线的两个邻边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一般把速度向沿绳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和垂直绳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两个方向分解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当两物体通过绳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相关联且都发生运动时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两物体的速度往往不相等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但因绳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的长度是不变的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所以两物体的速度沿绳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方向的分速度大小是相等的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pc="-100"/>
          </a:p>
        </p:txBody>
      </p:sp>
      <p:pic>
        <p:nvPicPr>
          <p:cNvPr id="5" name="关键提醒.eps" descr="id:21474897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10217"/>
            <a:ext cx="1612900" cy="3181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07" y="692696"/>
            <a:ext cx="6380842" cy="648748"/>
          </a:xfrm>
          <a:prstGeom prst="rect">
            <a:avLst/>
          </a:prstGeom>
        </p:spPr>
      </p:pic>
      <p:pic>
        <p:nvPicPr>
          <p:cNvPr id="4" name="知识点1.eps" descr="id:2147489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561465" cy="4311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曲线运动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运动轨迹为曲线的运动称为曲线运动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物体所受合力的方向（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即加速度方向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）与速度方向不在同一条直线上时，物体做曲线运动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做曲线运动的物体在某一点的速度方向，为沿曲线在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该点的切线方向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曲线运动中速度的方向时刻在变化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曲线运动是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变速运动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，因此做曲线运动的物体一定有加速度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做曲线运动的物体，其加速度方向一定指向运动轨迹的内侧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62369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的合成与分解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合运动与分运动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）合运动：物体实际发生的运动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）分运动：若物体同时参与几个运动所达到的效果与物体实际发生的运动相同，那么物体同时参与的这几个运动就称为物体实际运动的分运动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运动的合成与分解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由分运动求合运动的过程，称为运动的合成；由合运动求分运动的过程，称为运动的分解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0830" y="2734848"/>
            <a:ext cx="5455227" cy="11335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558" y="4005064"/>
            <a:ext cx="11584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）运动的合成与分解实质上是对位移、速度、加速度这些描述运动的物理量进行合成与分解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）位移、速度、加速度都是矢量，对它们进行合成与分解时遵从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矢量运算法则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两分运动在同一直线上时，同向相加、反向相减；两分运动不在同一直线上时，按照平行四边形定则进行合成或分解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lk622.jpg" descr="id:21474907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38622" y="2649883"/>
            <a:ext cx="9145016" cy="164321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450912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　运动的合成与分解是处理复杂运动的基本方法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对于复杂运动，可将其分解为几个简单的直线运动，再运用直线运动规律分别进行研究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293" y="690635"/>
            <a:ext cx="6349737" cy="697626"/>
          </a:xfrm>
          <a:prstGeom prst="rect">
            <a:avLst/>
          </a:prstGeom>
        </p:spPr>
      </p:pic>
      <p:pic>
        <p:nvPicPr>
          <p:cNvPr id="4" name="要点1.eps" descr="id:21474895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228725" cy="4311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与分运动的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1616" y="2204864"/>
          <a:ext cx="11475086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962823"/>
                <a:gridCol w="9512263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等时性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各分运动经历的时间与合运动经历的时间相等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独立性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一个物体同时参与多个分运动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各分运动独立进行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不受其他分运动的影响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等效性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所有分运动叠加起来与合运动有完全相同的效果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同体性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分运动与合运动是同一个物体的运动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江苏盐城五校联考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）跳伞表演是人们普遍喜欢的观赏性体育项目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如图所示，当运动员从直升机上由静止跳下，在下落过程中将会受到水平风力的影响，下列说法中正确的是（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运动员着地的速度与水平风力无关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运动员下落的时间与水平风力无关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水平风力越大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运动员下落的时间越长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运动员可完成更多的动作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水平风力越大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运动员着地时的竖直速度越大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有可能对运动员造成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07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08720"/>
            <a:ext cx="1203325" cy="387350"/>
          </a:xfrm>
          <a:prstGeom prst="rect">
            <a:avLst/>
          </a:prstGeom>
        </p:spPr>
      </p:pic>
      <p:pic>
        <p:nvPicPr>
          <p:cNvPr id="4" name="25lk623.jpg" descr="id:21474907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93664" y="1917418"/>
            <a:ext cx="2304256" cy="2735715"/>
          </a:xfrm>
          <a:prstGeom prst="rect">
            <a:avLst/>
          </a:prstGeom>
        </p:spPr>
      </p:pic>
      <p:pic>
        <p:nvPicPr>
          <p:cNvPr id="5" name="24答案.eps" descr="id:21474907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886237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0168" y="58052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风速大小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运动员竖直方向的分运动不变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则下落时间和着地时竖直方向的速度不变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但水平风力越大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着地时水平方向的速度越大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则着地时的合速度越大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运动员同时参与了两个分运动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竖直方向下落的运动和水平方向随风飘的运动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两个分运动同时发生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相互独立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水平方向的风力大小不影响竖直方向的运动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即下落时间不变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907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6979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2532</Words>
  <Application>WPS 演示</Application>
  <PresentationFormat>自定义</PresentationFormat>
  <Paragraphs>136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592</cp:revision>
  <dcterms:created xsi:type="dcterms:W3CDTF">2020-11-06T05:24:00Z</dcterms:created>
  <dcterms:modified xsi:type="dcterms:W3CDTF">2025-11-04T09:24:02Z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8D601661603E46D59EDE5A309ADDF211_12</vt:lpwstr>
  </property>
</Properties>
</file>